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400" r:id="rId2"/>
    <p:sldId id="272" r:id="rId3"/>
    <p:sldId id="273" r:id="rId4"/>
    <p:sldId id="416" r:id="rId5"/>
    <p:sldId id="332" r:id="rId6"/>
    <p:sldId id="335" r:id="rId7"/>
    <p:sldId id="337" r:id="rId8"/>
    <p:sldId id="402" r:id="rId9"/>
    <p:sldId id="338" r:id="rId10"/>
    <p:sldId id="334" r:id="rId11"/>
    <p:sldId id="339" r:id="rId12"/>
    <p:sldId id="407" r:id="rId13"/>
    <p:sldId id="401" r:id="rId14"/>
    <p:sldId id="405" r:id="rId15"/>
    <p:sldId id="403" r:id="rId16"/>
    <p:sldId id="414" r:id="rId17"/>
    <p:sldId id="412" r:id="rId18"/>
    <p:sldId id="413" r:id="rId19"/>
    <p:sldId id="418" r:id="rId20"/>
    <p:sldId id="423" r:id="rId21"/>
    <p:sldId id="422" r:id="rId22"/>
    <p:sldId id="424" r:id="rId23"/>
    <p:sldId id="309" r:id="rId24"/>
    <p:sldId id="310" r:id="rId25"/>
    <p:sldId id="329" r:id="rId26"/>
    <p:sldId id="354" r:id="rId27"/>
    <p:sldId id="410" r:id="rId28"/>
  </p:sldIdLst>
  <p:sldSz cx="6858000" cy="51435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5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1" autoAdjust="0"/>
    <p:restoredTop sz="94951" autoAdjust="0"/>
  </p:normalViewPr>
  <p:slideViewPr>
    <p:cSldViewPr snapToGrid="0" snapToObjects="1">
      <p:cViewPr varScale="1">
        <p:scale>
          <a:sx n="101" d="100"/>
          <a:sy n="101" d="100"/>
        </p:scale>
        <p:origin x="852" y="57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06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28920-C970-4E90-B8AB-3BC3FA9BCF8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3A2EB-8FF6-49DF-B865-9EB3B7E0F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4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/>
              <a:t>El número de copias del stock debe ser conocido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/>
              <a:t>Se correlaciona el número de copias de cada dilución a un </a:t>
            </a:r>
            <a:r>
              <a:rPr lang="es-ES" sz="1200" dirty="0" err="1"/>
              <a:t>Ct</a:t>
            </a:r>
            <a:r>
              <a:rPr lang="es-ES" sz="1200" dirty="0"/>
              <a:t> en particular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/>
              <a:t>Muy importante la curva estándar, el pipeteo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20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2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76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Gen o genes de referencia de referencia </a:t>
            </a:r>
            <a:r>
              <a:rPr lang="es-MX" dirty="0"/>
              <a:t>deben ser conocidos con expresión constante en todas las muestras analizadas y cuya expresión no cambia con el tratamiento en estudio.</a:t>
            </a:r>
            <a:endParaRPr lang="es-ES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0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Se busca el valor de estabilidad más bajo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17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88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7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97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5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65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75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56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92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27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F443-EA17-9D41-B1ED-D025D47ED61B}" type="datetimeFigureOut">
              <a:rPr lang="es-ES" smtClean="0"/>
              <a:t>27/10/2022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9052-2640-3E40-BD45-444CA2300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0003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F443-EA17-9D41-B1ED-D025D47ED61B}" type="datetimeFigureOut">
              <a:rPr lang="es-ES" smtClean="0"/>
              <a:t>27/10/2022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9052-2640-3E40-BD45-444CA2300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919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F443-EA17-9D41-B1ED-D025D47ED61B}" type="datetimeFigureOut">
              <a:rPr lang="es-ES" smtClean="0"/>
              <a:t>27/10/2022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9052-2640-3E40-BD45-444CA2300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3218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F443-EA17-9D41-B1ED-D025D47ED61B}" type="datetimeFigureOut">
              <a:rPr lang="es-ES" smtClean="0"/>
              <a:t>27/10/2022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9052-2640-3E40-BD45-444CA2300DB3}" type="slidenum">
              <a:rPr lang="es-ES" smtClean="0"/>
              <a:t>‹Nº›</a:t>
            </a:fld>
            <a:endParaRPr lang="es-ES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E160476-E5FC-2C66-087F-EE6057C429A4}"/>
              </a:ext>
            </a:extLst>
          </p:cNvPr>
          <p:cNvGrpSpPr/>
          <p:nvPr userDrawn="1"/>
        </p:nvGrpSpPr>
        <p:grpSpPr>
          <a:xfrm>
            <a:off x="344245" y="4561451"/>
            <a:ext cx="1018478" cy="424369"/>
            <a:chOff x="2914185" y="850134"/>
            <a:chExt cx="2798015" cy="1165848"/>
          </a:xfrm>
        </p:grpSpPr>
        <p:pic>
          <p:nvPicPr>
            <p:cNvPr id="8" name="Imagen 7" descr="Logo_Color.png">
              <a:extLst>
                <a:ext uri="{FF2B5EF4-FFF2-40B4-BE49-F238E27FC236}">
                  <a16:creationId xmlns:a16="http://schemas.microsoft.com/office/drawing/2014/main" id="{F3D90D37-F754-2D17-97D6-16B48CF655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56"/>
            <a:stretch/>
          </p:blipFill>
          <p:spPr>
            <a:xfrm>
              <a:off x="4527396" y="850134"/>
              <a:ext cx="1184804" cy="1165848"/>
            </a:xfrm>
            <a:prstGeom prst="rect">
              <a:avLst/>
            </a:prstGeom>
          </p:spPr>
        </p:pic>
        <p:pic>
          <p:nvPicPr>
            <p:cNvPr id="9" name="Imagen 8" descr="Logo_Color.png">
              <a:extLst>
                <a:ext uri="{FF2B5EF4-FFF2-40B4-BE49-F238E27FC236}">
                  <a16:creationId xmlns:a16="http://schemas.microsoft.com/office/drawing/2014/main" id="{A46A881E-D649-8EBB-CB11-5948E8AEF8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86" t="58693" r="29747"/>
            <a:stretch/>
          </p:blipFill>
          <p:spPr>
            <a:xfrm>
              <a:off x="2914185" y="1293540"/>
              <a:ext cx="1613210" cy="557561"/>
            </a:xfrm>
            <a:prstGeom prst="rect">
              <a:avLst/>
            </a:prstGeom>
          </p:spPr>
        </p:pic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4D9EEF73-6EDC-3FC1-9081-F51E44FACC86}"/>
              </a:ext>
            </a:extLst>
          </p:cNvPr>
          <p:cNvSpPr txBox="1"/>
          <p:nvPr userDrawn="1"/>
        </p:nvSpPr>
        <p:spPr>
          <a:xfrm>
            <a:off x="2683738" y="4742248"/>
            <a:ext cx="39194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dirty="0">
                <a:solidFill>
                  <a:schemeClr val="tx2">
                    <a:lumMod val="75000"/>
                  </a:schemeClr>
                </a:solidFill>
              </a:rPr>
              <a:t>Dra. Débora Torrealba –  https://genomics.pucv.cl</a:t>
            </a:r>
          </a:p>
        </p:txBody>
      </p:sp>
    </p:spTree>
    <p:extLst>
      <p:ext uri="{BB962C8B-B14F-4D97-AF65-F5344CB8AC3E}">
        <p14:creationId xmlns:p14="http://schemas.microsoft.com/office/powerpoint/2010/main" val="3045922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F443-EA17-9D41-B1ED-D025D47ED61B}" type="datetimeFigureOut">
              <a:rPr lang="es-ES" smtClean="0"/>
              <a:t>27/10/2022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9052-2640-3E40-BD45-444CA2300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626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F443-EA17-9D41-B1ED-D025D47ED61B}" type="datetimeFigureOut">
              <a:rPr lang="es-ES" smtClean="0"/>
              <a:t>27/10/2022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9052-2640-3E40-BD45-444CA2300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7253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F443-EA17-9D41-B1ED-D025D47ED61B}" type="datetimeFigureOut">
              <a:rPr lang="es-ES" smtClean="0"/>
              <a:t>27/10/2022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9052-2640-3E40-BD45-444CA2300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2648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F443-EA17-9D41-B1ED-D025D47ED61B}" type="datetimeFigureOut">
              <a:rPr lang="es-ES" smtClean="0"/>
              <a:t>27/10/2022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9052-2640-3E40-BD45-444CA2300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5779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F443-EA17-9D41-B1ED-D025D47ED61B}" type="datetimeFigureOut">
              <a:rPr lang="es-ES" smtClean="0"/>
              <a:t>27/10/2022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9052-2640-3E40-BD45-444CA2300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436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F443-EA17-9D41-B1ED-D025D47ED61B}" type="datetimeFigureOut">
              <a:rPr lang="es-ES" smtClean="0"/>
              <a:t>27/10/2022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9052-2640-3E40-BD45-444CA2300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080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F443-EA17-9D41-B1ED-D025D47ED61B}" type="datetimeFigureOut">
              <a:rPr lang="es-ES" smtClean="0"/>
              <a:t>27/10/2022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9052-2640-3E40-BD45-444CA2300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08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4F443-EA17-9D41-B1ED-D025D47ED61B}" type="datetimeFigureOut">
              <a:rPr lang="es-ES" smtClean="0"/>
              <a:t>27/10/2022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19052-2640-3E40-BD45-444CA2300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04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ALAG">
            <a:extLst>
              <a:ext uri="{FF2B5EF4-FFF2-40B4-BE49-F238E27FC236}">
                <a16:creationId xmlns:a16="http://schemas.microsoft.com/office/drawing/2014/main" id="{E89307CC-C074-AEF9-87EF-1AAE873FA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75" y="438126"/>
            <a:ext cx="2496185" cy="51879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33CCC69-E7BC-C9AD-E4BB-7F9D17DD78E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181" y="309244"/>
            <a:ext cx="1195534" cy="68645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8A798CE0-07D6-ED0A-034F-86F9897584F8}"/>
              </a:ext>
            </a:extLst>
          </p:cNvPr>
          <p:cNvGrpSpPr/>
          <p:nvPr/>
        </p:nvGrpSpPr>
        <p:grpSpPr>
          <a:xfrm>
            <a:off x="4847628" y="331734"/>
            <a:ext cx="1386960" cy="731578"/>
            <a:chOff x="3542459" y="1983928"/>
            <a:chExt cx="1386960" cy="731578"/>
          </a:xfrm>
        </p:grpSpPr>
        <p:pic>
          <p:nvPicPr>
            <p:cNvPr id="10" name="Imagen 9" descr="Interfaz de usuario gráfica, Texto&#10;&#10;Descripción generada automáticamente">
              <a:extLst>
                <a:ext uri="{FF2B5EF4-FFF2-40B4-BE49-F238E27FC236}">
                  <a16:creationId xmlns:a16="http://schemas.microsoft.com/office/drawing/2014/main" id="{BE78888D-403B-2520-A0B5-85A0CBCFC4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4392"/>
            <a:stretch/>
          </p:blipFill>
          <p:spPr>
            <a:xfrm>
              <a:off x="3542459" y="1983928"/>
              <a:ext cx="1386960" cy="290349"/>
            </a:xfrm>
            <a:prstGeom prst="rect">
              <a:avLst/>
            </a:prstGeom>
          </p:spPr>
        </p:pic>
        <p:pic>
          <p:nvPicPr>
            <p:cNvPr id="11" name="Imagen 10" descr="Interfaz de usuario gráfica, Texto&#10;&#10;Descripción generada automáticamente">
              <a:extLst>
                <a:ext uri="{FF2B5EF4-FFF2-40B4-BE49-F238E27FC236}">
                  <a16:creationId xmlns:a16="http://schemas.microsoft.com/office/drawing/2014/main" id="{2C94AE9C-6BFF-5ACE-A36F-0A70EB838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5889"/>
            <a:stretch/>
          </p:blipFill>
          <p:spPr>
            <a:xfrm>
              <a:off x="3542459" y="2274277"/>
              <a:ext cx="1386960" cy="441229"/>
            </a:xfrm>
            <a:prstGeom prst="rect">
              <a:avLst/>
            </a:prstGeom>
          </p:spPr>
        </p:pic>
      </p:grpSp>
      <p:sp>
        <p:nvSpPr>
          <p:cNvPr id="15" name="Text Box 9">
            <a:extLst>
              <a:ext uri="{FF2B5EF4-FFF2-40B4-BE49-F238E27FC236}">
                <a16:creationId xmlns:a16="http://schemas.microsoft.com/office/drawing/2014/main" id="{DED694AF-D7CF-63E1-5D88-D8CC7CB31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952" y="1339280"/>
            <a:ext cx="4399156" cy="2010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s-CL" sz="2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CURSO</a:t>
            </a:r>
          </a:p>
          <a:p>
            <a:pPr algn="ctr" eaLnBrk="1" hangingPunct="1">
              <a:spcBef>
                <a:spcPct val="50000"/>
              </a:spcBef>
            </a:pPr>
            <a:endParaRPr lang="es-ES" altLang="es-CL" b="1" dirty="0">
              <a:solidFill>
                <a:srgbClr val="0070C0"/>
              </a:solidFill>
              <a:latin typeface="Swis721 Cn BT"/>
            </a:endParaRPr>
          </a:p>
          <a:p>
            <a:pPr marL="107950" indent="-17780" algn="ctr" eaLnBrk="0" hangingPunct="0">
              <a:spcBef>
                <a:spcPts val="240"/>
              </a:spcBef>
              <a:spcAft>
                <a:spcPts val="0"/>
              </a:spcAft>
              <a:tabLst>
                <a:tab pos="120650" algn="l"/>
              </a:tabLst>
            </a:pPr>
            <a:r>
              <a:rPr lang="es-ES" sz="2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Análisis de expresión diferencial de genes e investigación reproducible con R</a:t>
            </a:r>
            <a:endParaRPr lang="es-CL" sz="24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 Box 9">
            <a:extLst>
              <a:ext uri="{FF2B5EF4-FFF2-40B4-BE49-F238E27FC236}">
                <a16:creationId xmlns:a16="http://schemas.microsoft.com/office/drawing/2014/main" id="{D92AB1B8-F655-9B9F-93EA-EFC3A09B8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257" y="3581542"/>
            <a:ext cx="4399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s-CL" b="1" dirty="0">
                <a:solidFill>
                  <a:schemeClr val="tx2"/>
                </a:solidFill>
                <a:latin typeface="Swis721 Cn BT"/>
              </a:rPr>
              <a:t>Dra. Débora Torrealba Sandoval</a:t>
            </a:r>
          </a:p>
        </p:txBody>
      </p:sp>
    </p:spTree>
    <p:extLst>
      <p:ext uri="{BB962C8B-B14F-4D97-AF65-F5344CB8AC3E}">
        <p14:creationId xmlns:p14="http://schemas.microsoft.com/office/powerpoint/2010/main" val="1116028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BBB9EE8-D4E6-4795-93E4-B1696E7CF89F}"/>
              </a:ext>
            </a:extLst>
          </p:cNvPr>
          <p:cNvSpPr txBox="1">
            <a:spLocks/>
          </p:cNvSpPr>
          <p:nvPr/>
        </p:nvSpPr>
        <p:spPr>
          <a:xfrm>
            <a:off x="1204691" y="73787"/>
            <a:ext cx="4623260" cy="669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>
                <a:solidFill>
                  <a:schemeClr val="tx2"/>
                </a:solidFill>
              </a:rPr>
              <a:t>Curva estándar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162CF3F0-4CE2-C02C-0C9A-126CAED7B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14" y="2042017"/>
            <a:ext cx="2524048" cy="107305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F972D3-389E-C3FA-A2E8-5279A023B554}"/>
              </a:ext>
            </a:extLst>
          </p:cNvPr>
          <p:cNvSpPr txBox="1"/>
          <p:nvPr/>
        </p:nvSpPr>
        <p:spPr>
          <a:xfrm>
            <a:off x="969713" y="1255546"/>
            <a:ext cx="101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Dilución seriada</a:t>
            </a:r>
            <a:endParaRPr lang="es-CL" dirty="0"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10222AE0-6964-089B-575F-BC90D0F34D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0"/>
          <a:stretch/>
        </p:blipFill>
        <p:spPr>
          <a:xfrm>
            <a:off x="2696656" y="695848"/>
            <a:ext cx="3858805" cy="386549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EB572D1-7871-E893-9097-C19C165D420A}"/>
              </a:ext>
            </a:extLst>
          </p:cNvPr>
          <p:cNvSpPr txBox="1"/>
          <p:nvPr/>
        </p:nvSpPr>
        <p:spPr>
          <a:xfrm>
            <a:off x="5016805" y="4458177"/>
            <a:ext cx="1622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Real-Time PCR. </a:t>
            </a:r>
            <a:r>
              <a:rPr lang="es-ES" sz="1200" dirty="0" err="1"/>
              <a:t>BioRad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4034686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BBB9EE8-D4E6-4795-93E4-B1696E7CF89F}"/>
              </a:ext>
            </a:extLst>
          </p:cNvPr>
          <p:cNvSpPr txBox="1">
            <a:spLocks/>
          </p:cNvSpPr>
          <p:nvPr/>
        </p:nvSpPr>
        <p:spPr>
          <a:xfrm>
            <a:off x="1190589" y="317141"/>
            <a:ext cx="4623260" cy="669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>
                <a:solidFill>
                  <a:schemeClr val="tx2"/>
                </a:solidFill>
              </a:rPr>
              <a:t>Curva estándar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57727F-76A8-479E-B49F-9C4599767C6D}"/>
              </a:ext>
            </a:extLst>
          </p:cNvPr>
          <p:cNvSpPr txBox="1"/>
          <p:nvPr/>
        </p:nvSpPr>
        <p:spPr>
          <a:xfrm>
            <a:off x="3937558" y="3710051"/>
            <a:ext cx="252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Real Time-PCR. </a:t>
            </a:r>
            <a:r>
              <a:rPr lang="es-ES" sz="1200" dirty="0" err="1"/>
              <a:t>Life</a:t>
            </a:r>
            <a:r>
              <a:rPr lang="es-ES" sz="1200" dirty="0"/>
              <a:t> Technologies</a:t>
            </a:r>
          </a:p>
        </p:txBody>
      </p:sp>
      <p:pic>
        <p:nvPicPr>
          <p:cNvPr id="2" name="Imagen 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762C26C-AF13-EF8C-8566-0B82B1D7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55" y="1156450"/>
            <a:ext cx="4863689" cy="259998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549E99E-E2BA-ED3D-FBCA-CEC03092C62F}"/>
              </a:ext>
            </a:extLst>
          </p:cNvPr>
          <p:cNvSpPr txBox="1"/>
          <p:nvPr/>
        </p:nvSpPr>
        <p:spPr>
          <a:xfrm>
            <a:off x="133593" y="2193168"/>
            <a:ext cx="10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Β</a:t>
            </a:r>
            <a:r>
              <a:rPr lang="es-ES" dirty="0"/>
              <a:t>-actina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15709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BBB9EE8-D4E6-4795-93E4-B1696E7CF89F}"/>
              </a:ext>
            </a:extLst>
          </p:cNvPr>
          <p:cNvSpPr txBox="1">
            <a:spLocks/>
          </p:cNvSpPr>
          <p:nvPr/>
        </p:nvSpPr>
        <p:spPr>
          <a:xfrm>
            <a:off x="1313943" y="146095"/>
            <a:ext cx="4623260" cy="669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>
                <a:solidFill>
                  <a:schemeClr val="tx2"/>
                </a:solidFill>
              </a:rPr>
              <a:t>Cuantificación absoluta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09AEB1BD-2959-57DD-3948-595B0C0D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32" y="1106241"/>
            <a:ext cx="6257925" cy="27622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599DC1D-2DF2-BDE0-402E-7AAC2A0D9C3F}"/>
              </a:ext>
            </a:extLst>
          </p:cNvPr>
          <p:cNvSpPr txBox="1"/>
          <p:nvPr/>
        </p:nvSpPr>
        <p:spPr>
          <a:xfrm>
            <a:off x="5040964" y="4021063"/>
            <a:ext cx="1622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Real-Time PCR. </a:t>
            </a:r>
            <a:r>
              <a:rPr lang="es-ES" sz="1200" dirty="0" err="1"/>
              <a:t>BioRad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476157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C655D1A-D14A-442D-B95B-4B24314B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913" y="2003964"/>
            <a:ext cx="4623260" cy="669074"/>
          </a:xfrm>
        </p:spPr>
        <p:txBody>
          <a:bodyPr>
            <a:noAutofit/>
          </a:bodyPr>
          <a:lstStyle/>
          <a:p>
            <a:r>
              <a:rPr lang="es-ES" sz="2800" b="1" dirty="0">
                <a:solidFill>
                  <a:schemeClr val="tx2"/>
                </a:solidFill>
              </a:rPr>
              <a:t>RT-PCR</a:t>
            </a:r>
            <a:br>
              <a:rPr lang="es-ES" sz="2800" b="1" dirty="0">
                <a:solidFill>
                  <a:schemeClr val="tx2"/>
                </a:solidFill>
              </a:rPr>
            </a:br>
            <a:r>
              <a:rPr lang="es-ES" sz="2800" b="1" dirty="0">
                <a:solidFill>
                  <a:schemeClr val="tx2"/>
                </a:solidFill>
              </a:rPr>
              <a:t>Cuantificación relativa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579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FCB4B1E4-FCFC-4F1C-A8DA-67D21D090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36" y="51938"/>
            <a:ext cx="5625194" cy="669074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chemeClr val="tx2"/>
                </a:solidFill>
              </a:rPr>
              <a:t>Cuantificación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relativa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D0086E6-8A53-76CB-4858-05B1130CA912}"/>
              </a:ext>
            </a:extLst>
          </p:cNvPr>
          <p:cNvSpPr txBox="1"/>
          <p:nvPr/>
        </p:nvSpPr>
        <p:spPr>
          <a:xfrm>
            <a:off x="432958" y="670586"/>
            <a:ext cx="615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 de </a:t>
            </a:r>
            <a:r>
              <a:rPr lang="en-US" b="1" dirty="0" err="1"/>
              <a:t>interés</a:t>
            </a:r>
            <a:r>
              <a:rPr lang="en-US" b="1" dirty="0"/>
              <a:t> </a:t>
            </a:r>
            <a:r>
              <a:rPr lang="en-US" dirty="0"/>
              <a:t>es</a:t>
            </a:r>
            <a:r>
              <a:rPr lang="en-US" b="1" dirty="0"/>
              <a:t> </a:t>
            </a:r>
            <a:r>
              <a:rPr lang="en-US" dirty="0" err="1"/>
              <a:t>n</a:t>
            </a:r>
            <a:r>
              <a:rPr lang="en-US" sz="1800" dirty="0" err="1"/>
              <a:t>ormalizado</a:t>
            </a:r>
            <a:r>
              <a:rPr lang="en-US" sz="1800" dirty="0"/>
              <a:t> contra </a:t>
            </a:r>
            <a:r>
              <a:rPr lang="en-US" sz="1800" b="1" dirty="0"/>
              <a:t>gen de </a:t>
            </a:r>
            <a:r>
              <a:rPr lang="en-US" sz="1800" b="1" dirty="0" err="1"/>
              <a:t>referencia</a:t>
            </a:r>
            <a:endParaRPr lang="en-US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05333EB-82FF-56A9-1536-B9F80C13B5FE}"/>
              </a:ext>
            </a:extLst>
          </p:cNvPr>
          <p:cNvSpPr txBox="1"/>
          <p:nvPr/>
        </p:nvSpPr>
        <p:spPr>
          <a:xfrm>
            <a:off x="4720281" y="2049862"/>
            <a:ext cx="1902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endParaRPr lang="es-ES" dirty="0"/>
          </a:p>
          <a:p>
            <a:pPr algn="ctr"/>
            <a:r>
              <a:rPr lang="es-ES" b="1" dirty="0"/>
              <a:t>Ejemplo genes de referencia</a:t>
            </a:r>
          </a:p>
          <a:p>
            <a:pPr algn="ctr"/>
            <a:r>
              <a:rPr lang="es-ES" dirty="0"/>
              <a:t>EF-1, GADPH,</a:t>
            </a:r>
          </a:p>
          <a:p>
            <a:pPr algn="ctr"/>
            <a:r>
              <a:rPr lang="es-ES" dirty="0"/>
              <a:t>Beta-actina, 18S 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2685C1E-DCBD-C04A-8F89-C958D750A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6" y="1201722"/>
            <a:ext cx="4604845" cy="317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62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FCB4B1E4-FCFC-4F1C-A8DA-67D21D090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70" y="223024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¿Qué es un gen de referencia?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67E7A4C-C7C9-974F-B1F2-878A7AFC7058}"/>
              </a:ext>
            </a:extLst>
          </p:cNvPr>
          <p:cNvSpPr/>
          <p:nvPr/>
        </p:nvSpPr>
        <p:spPr>
          <a:xfrm>
            <a:off x="656256" y="1113771"/>
            <a:ext cx="579531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/>
              <a:t>- Se usan como calibradores de la cuantificación relativa.</a:t>
            </a:r>
          </a:p>
          <a:p>
            <a:endParaRPr lang="es-CL" dirty="0"/>
          </a:p>
          <a:p>
            <a:r>
              <a:rPr lang="es-CL" dirty="0"/>
              <a:t>- Se trata de genes que se expresan de forma </a:t>
            </a:r>
            <a:r>
              <a:rPr lang="es-CL" u="sng" dirty="0"/>
              <a:t>constitutiva, estable e independiente</a:t>
            </a:r>
            <a:r>
              <a:rPr lang="es-CL" dirty="0"/>
              <a:t> del estado fisiológico de la célula.  </a:t>
            </a:r>
          </a:p>
          <a:p>
            <a:endParaRPr lang="es-CL" dirty="0"/>
          </a:p>
          <a:p>
            <a:r>
              <a:rPr lang="es-CL" b="1" dirty="0"/>
              <a:t>Constitutiva:</a:t>
            </a:r>
            <a:r>
              <a:rPr lang="es-CL" dirty="0"/>
              <a:t> Que se expresa siempre en todos los tejidos y estados de desarrollo de un organismo.</a:t>
            </a:r>
          </a:p>
          <a:p>
            <a:r>
              <a:rPr lang="es-CL" dirty="0"/>
              <a:t> </a:t>
            </a:r>
          </a:p>
          <a:p>
            <a:r>
              <a:rPr lang="es-CL" b="1" dirty="0"/>
              <a:t>Estable e independiente: </a:t>
            </a:r>
            <a:r>
              <a:rPr lang="es-CL" dirty="0"/>
              <a:t>Que su variación es pequeña entre tejidos o tratamientos.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744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E1C5593-EFF9-F74D-BAAC-A1827D0EE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849" y="86497"/>
            <a:ext cx="6277232" cy="669074"/>
          </a:xfrm>
        </p:spPr>
        <p:txBody>
          <a:bodyPr>
            <a:normAutofit fontScale="90000"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Ejemplo genes de referencia evaluados en plantas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151083-8CED-7E49-A0DC-C119AC91B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0" y="755571"/>
            <a:ext cx="5092781" cy="37870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0C16511-A898-1C48-99DC-F399822DA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071" y="1721207"/>
            <a:ext cx="1381010" cy="154768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A79E06B-5C48-8C42-ACBA-61B05EBE4B23}"/>
              </a:ext>
            </a:extLst>
          </p:cNvPr>
          <p:cNvSpPr/>
          <p:nvPr/>
        </p:nvSpPr>
        <p:spPr>
          <a:xfrm>
            <a:off x="5004415" y="1115506"/>
            <a:ext cx="1708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b="1" dirty="0">
                <a:latin typeface="Calibri" panose="020F0502020204030204" pitchFamily="34" charset="0"/>
                <a:cs typeface="Calibri" panose="020F0502020204030204" pitchFamily="34" charset="0"/>
              </a:rPr>
              <a:t>Nogal europeo</a:t>
            </a:r>
            <a:endParaRPr lang="es-CL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302A0BF-AFBD-194A-A421-BAF1B3E460C5}"/>
              </a:ext>
            </a:extLst>
          </p:cNvPr>
          <p:cNvSpPr/>
          <p:nvPr/>
        </p:nvSpPr>
        <p:spPr>
          <a:xfrm>
            <a:off x="5168071" y="3896331"/>
            <a:ext cx="15692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latin typeface="Calibri" panose="020F0502020204030204" pitchFamily="34" charset="0"/>
                <a:cs typeface="Calibri" panose="020F0502020204030204" pitchFamily="34" charset="0"/>
              </a:rPr>
              <a:t>Zhou et al. 2018.</a:t>
            </a:r>
          </a:p>
          <a:p>
            <a:pPr algn="ctr"/>
            <a:r>
              <a:rPr lang="es-CL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PLoS</a:t>
            </a:r>
            <a:r>
              <a:rPr lang="es-CL" sz="1200" dirty="0">
                <a:latin typeface="Calibri" panose="020F0502020204030204" pitchFamily="34" charset="0"/>
                <a:cs typeface="Calibri" panose="020F0502020204030204" pitchFamily="34" charset="0"/>
              </a:rPr>
              <a:t> ONE</a:t>
            </a:r>
            <a:endParaRPr lang="es-CL" sz="1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067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84E03BE-216C-9F49-A6C0-A01EBF9D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65" y="111211"/>
            <a:ext cx="6277232" cy="669074"/>
          </a:xfrm>
        </p:spPr>
        <p:txBody>
          <a:bodyPr>
            <a:normAutofit fontScale="90000"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Variación genes de referencia: estados de desarrollo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572371-C95A-1948-9D94-2482F96FB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074"/>
            <a:ext cx="4273507" cy="373483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A931333-9B3F-354F-8073-49DFF75806C8}"/>
              </a:ext>
            </a:extLst>
          </p:cNvPr>
          <p:cNvSpPr/>
          <p:nvPr/>
        </p:nvSpPr>
        <p:spPr>
          <a:xfrm>
            <a:off x="4676727" y="1297115"/>
            <a:ext cx="1708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b="1" dirty="0">
                <a:latin typeface="Calibri" panose="020F0502020204030204" pitchFamily="34" charset="0"/>
                <a:cs typeface="Calibri" panose="020F0502020204030204" pitchFamily="34" charset="0"/>
              </a:rPr>
              <a:t>Camarón de río</a:t>
            </a:r>
            <a:endParaRPr lang="es-CL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D907619-F966-CC40-B575-3ABE91838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914" y="1799717"/>
            <a:ext cx="2201434" cy="177138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B9C680E-4664-C246-BEC1-EB06186BDF17}"/>
              </a:ext>
            </a:extLst>
          </p:cNvPr>
          <p:cNvSpPr/>
          <p:nvPr/>
        </p:nvSpPr>
        <p:spPr>
          <a:xfrm>
            <a:off x="4847032" y="3757573"/>
            <a:ext cx="1437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L" sz="1200" dirty="0">
                <a:latin typeface="Calibri" panose="020F0502020204030204" pitchFamily="34" charset="0"/>
                <a:cs typeface="Calibri" panose="020F0502020204030204" pitchFamily="34" charset="0"/>
              </a:rPr>
              <a:t>Jaramillo et al. 2017</a:t>
            </a:r>
          </a:p>
          <a:p>
            <a:pPr algn="ctr"/>
            <a:r>
              <a:rPr lang="es-CL" sz="1200" dirty="0">
                <a:latin typeface="Calibri" panose="020F0502020204030204" pitchFamily="34" charset="0"/>
                <a:cs typeface="Calibri" panose="020F0502020204030204" pitchFamily="34" charset="0"/>
              </a:rPr>
              <a:t>Gene</a:t>
            </a:r>
            <a:endParaRPr lang="es-CL" sz="1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03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84E03BE-216C-9F49-A6C0-A01EBF9D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68" y="0"/>
            <a:ext cx="5617062" cy="669074"/>
          </a:xfrm>
        </p:spPr>
        <p:txBody>
          <a:bodyPr>
            <a:normAutofit fontScale="90000"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Variación genes de referencia: temperatura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1B16AC-1FFA-954A-89A6-A28F81665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9" y="1138434"/>
            <a:ext cx="4763530" cy="358023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7277942-7C2B-F448-AEFC-ACF680F8A787}"/>
              </a:ext>
            </a:extLst>
          </p:cNvPr>
          <p:cNvSpPr/>
          <p:nvPr/>
        </p:nvSpPr>
        <p:spPr>
          <a:xfrm>
            <a:off x="580768" y="596982"/>
            <a:ext cx="6005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i="1" dirty="0">
                <a:latin typeface="Calibri" panose="020F0502020204030204" pitchFamily="34" charset="0"/>
                <a:cs typeface="Calibri" panose="020F0502020204030204" pitchFamily="34" charset="0"/>
              </a:rPr>
              <a:t>Pseudomonas antartica </a:t>
            </a:r>
            <a:r>
              <a:rPr lang="es-CL" u="sng" dirty="0">
                <a:latin typeface="Calibri" panose="020F0502020204030204" pitchFamily="34" charset="0"/>
                <a:cs typeface="Calibri" panose="020F0502020204030204" pitchFamily="34" charset="0"/>
              </a:rPr>
              <a:t>expuesta a diferentes temperaturas</a:t>
            </a:r>
            <a:endParaRPr lang="es-CL" u="sng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CF235C-8381-3E44-9AD6-67649FED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593" y="1902943"/>
            <a:ext cx="1382862" cy="139494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30386C7-8DA8-A044-B33C-8FAB1728D8CD}"/>
              </a:ext>
            </a:extLst>
          </p:cNvPr>
          <p:cNvSpPr/>
          <p:nvPr/>
        </p:nvSpPr>
        <p:spPr>
          <a:xfrm>
            <a:off x="4971011" y="3588181"/>
            <a:ext cx="1856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latin typeface="Calibri" panose="020F0502020204030204" pitchFamily="34" charset="0"/>
                <a:cs typeface="Calibri" panose="020F0502020204030204" pitchFamily="34" charset="0"/>
              </a:rPr>
              <a:t>García-</a:t>
            </a:r>
            <a:r>
              <a:rPr lang="es-CL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Laviña</a:t>
            </a:r>
            <a:r>
              <a:rPr lang="es-CL" sz="1200" dirty="0">
                <a:latin typeface="Calibri" panose="020F0502020204030204" pitchFamily="34" charset="0"/>
                <a:cs typeface="Calibri" panose="020F0502020204030204" pitchFamily="34" charset="0"/>
              </a:rPr>
              <a:t> et al. </a:t>
            </a:r>
          </a:p>
          <a:p>
            <a:pPr algn="ctr"/>
            <a:r>
              <a:rPr lang="es-CL" sz="1200" dirty="0">
                <a:latin typeface="Calibri" panose="020F0502020204030204" pitchFamily="34" charset="0"/>
                <a:cs typeface="Calibri" panose="020F0502020204030204" pitchFamily="34" charset="0"/>
              </a:rPr>
              <a:t>2019. </a:t>
            </a:r>
            <a:r>
              <a:rPr lang="es-CL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Extremophiles</a:t>
            </a:r>
            <a:endParaRPr lang="es-CL" sz="1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687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242FEE4-134F-A34C-840B-A456CE18E24D}"/>
              </a:ext>
            </a:extLst>
          </p:cNvPr>
          <p:cNvSpPr/>
          <p:nvPr/>
        </p:nvSpPr>
        <p:spPr>
          <a:xfrm>
            <a:off x="494271" y="256572"/>
            <a:ext cx="59466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Métricas para evaluar estabilidad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F6FFCD4-E6B2-D141-B2DF-F500C3EC6394}"/>
              </a:ext>
            </a:extLst>
          </p:cNvPr>
          <p:cNvSpPr/>
          <p:nvPr/>
        </p:nvSpPr>
        <p:spPr>
          <a:xfrm>
            <a:off x="303452" y="966222"/>
            <a:ext cx="64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b="1" dirty="0"/>
              <a:t>Coeficiente de variación (CV) de los valores de Ct: </a:t>
            </a:r>
            <a:r>
              <a:rPr lang="es-CL" dirty="0"/>
              <a:t>Es una medida muy simple de calcular y permite comparar entre genes, muestras y tratamientos (tejidos, estados de desarrollo, estrés ambiental, etc.). 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D28DE0A-0EC0-C144-D35C-70DEBBC02995}"/>
              </a:ext>
            </a:extLst>
          </p:cNvPr>
          <p:cNvSpPr/>
          <p:nvPr/>
        </p:nvSpPr>
        <p:spPr>
          <a:xfrm>
            <a:off x="437805" y="2445314"/>
            <a:ext cx="63357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1" dirty="0"/>
              <a:t>CV y desviación estándar (SD): </a:t>
            </a:r>
            <a:r>
              <a:rPr lang="es-CL" dirty="0"/>
              <a:t>variación más baja esta relacionado al gen más estable.</a:t>
            </a:r>
          </a:p>
          <a:p>
            <a:endParaRPr lang="es-CL" dirty="0"/>
          </a:p>
          <a:p>
            <a:pPr marL="266700"/>
            <a:r>
              <a:rPr lang="es-CL" dirty="0"/>
              <a:t>Cualquier gen con valor mayor a 1 es considerado poco estable.</a:t>
            </a:r>
          </a:p>
        </p:txBody>
      </p:sp>
    </p:spTree>
    <p:extLst>
      <p:ext uri="{BB962C8B-B14F-4D97-AF65-F5344CB8AC3E}">
        <p14:creationId xmlns:p14="http://schemas.microsoft.com/office/powerpoint/2010/main" val="19436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AFDD1566-BE3D-450B-BA76-C707E94DB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362" y="1019737"/>
            <a:ext cx="4759194" cy="2133599"/>
          </a:xfrm>
        </p:spPr>
        <p:txBody>
          <a:bodyPr>
            <a:noAutofit/>
          </a:bodyPr>
          <a:lstStyle/>
          <a:p>
            <a:r>
              <a:rPr lang="es-ES" sz="2800" b="1" dirty="0">
                <a:solidFill>
                  <a:schemeClr val="tx2"/>
                </a:solidFill>
              </a:rPr>
              <a:t>Clase 7</a:t>
            </a:r>
            <a:br>
              <a:rPr lang="es-ES" sz="2800" b="1" dirty="0">
                <a:solidFill>
                  <a:schemeClr val="tx2"/>
                </a:solidFill>
              </a:rPr>
            </a:br>
            <a:br>
              <a:rPr lang="es-ES" sz="2800" b="1" dirty="0">
                <a:solidFill>
                  <a:schemeClr val="tx2"/>
                </a:solidFill>
              </a:rPr>
            </a:br>
            <a:r>
              <a:rPr lang="es-ES" sz="2800" b="1" dirty="0">
                <a:solidFill>
                  <a:schemeClr val="tx2"/>
                </a:solidFill>
              </a:rPr>
              <a:t>Genes de referencia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34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242FEE4-134F-A34C-840B-A456CE18E24D}"/>
              </a:ext>
            </a:extLst>
          </p:cNvPr>
          <p:cNvSpPr/>
          <p:nvPr/>
        </p:nvSpPr>
        <p:spPr>
          <a:xfrm>
            <a:off x="522330" y="400659"/>
            <a:ext cx="59466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CV y desviación estándar (SD)</a:t>
            </a:r>
            <a:endParaRPr lang="es-ES" sz="22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AD6FFFF7-D51A-0C39-707E-050554F59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8" y="1133647"/>
            <a:ext cx="6656784" cy="19365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B4189EB-36EC-6CC5-5EFD-0A1F0EDF6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199" y="3197218"/>
            <a:ext cx="1381010" cy="1547684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01F2535-8FB6-E835-0B6E-5524E02F2531}"/>
              </a:ext>
            </a:extLst>
          </p:cNvPr>
          <p:cNvSpPr/>
          <p:nvPr/>
        </p:nvSpPr>
        <p:spPr>
          <a:xfrm>
            <a:off x="3611116" y="3786394"/>
            <a:ext cx="1708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b="1" dirty="0">
                <a:latin typeface="Calibri" panose="020F0502020204030204" pitchFamily="34" charset="0"/>
                <a:cs typeface="Calibri" panose="020F0502020204030204" pitchFamily="34" charset="0"/>
              </a:rPr>
              <a:t>Nogal europeo</a:t>
            </a:r>
            <a:endParaRPr lang="es-CL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FCD9FE1-3F86-F11B-BF8F-08E5B9EC0348}"/>
              </a:ext>
            </a:extLst>
          </p:cNvPr>
          <p:cNvSpPr/>
          <p:nvPr/>
        </p:nvSpPr>
        <p:spPr>
          <a:xfrm>
            <a:off x="167283" y="3214081"/>
            <a:ext cx="21381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latin typeface="Calibri" panose="020F0502020204030204" pitchFamily="34" charset="0"/>
                <a:cs typeface="Calibri" panose="020F0502020204030204" pitchFamily="34" charset="0"/>
              </a:rPr>
              <a:t>Zhou et al. 2018. </a:t>
            </a:r>
            <a:r>
              <a:rPr lang="es-CL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PLoS</a:t>
            </a:r>
            <a:r>
              <a:rPr lang="es-CL" sz="1200" dirty="0">
                <a:latin typeface="Calibri" panose="020F0502020204030204" pitchFamily="34" charset="0"/>
                <a:cs typeface="Calibri" panose="020F0502020204030204" pitchFamily="34" charset="0"/>
              </a:rPr>
              <a:t> ONE.</a:t>
            </a:r>
            <a:endParaRPr lang="es-CL" sz="1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130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9285C4B-A222-49CF-0769-190960DBC320}"/>
              </a:ext>
            </a:extLst>
          </p:cNvPr>
          <p:cNvSpPr/>
          <p:nvPr/>
        </p:nvSpPr>
        <p:spPr>
          <a:xfrm>
            <a:off x="283451" y="730272"/>
            <a:ext cx="6368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1" dirty="0"/>
              <a:t>Valor de estabilidad: </a:t>
            </a:r>
            <a:r>
              <a:rPr lang="es-CL" dirty="0"/>
              <a:t>la suma de la variación intra e intergrupal</a:t>
            </a:r>
          </a:p>
          <a:p>
            <a:pPr marL="266700"/>
            <a:r>
              <a:rPr lang="es-CL" dirty="0"/>
              <a:t>Valor de estabilidad más bajo significa mayor estabilidad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4A94581-190A-1D35-6EDF-53DBFA76C22C}"/>
              </a:ext>
            </a:extLst>
          </p:cNvPr>
          <p:cNvSpPr/>
          <p:nvPr/>
        </p:nvSpPr>
        <p:spPr>
          <a:xfrm>
            <a:off x="494271" y="98904"/>
            <a:ext cx="59466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Métricas para evaluar estabilidad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DBF56579-1D4E-90F1-F7FC-2131B4EA3BDC}"/>
              </a:ext>
            </a:extLst>
          </p:cNvPr>
          <p:cNvGrpSpPr/>
          <p:nvPr/>
        </p:nvGrpSpPr>
        <p:grpSpPr>
          <a:xfrm>
            <a:off x="494271" y="1434949"/>
            <a:ext cx="3229673" cy="3127889"/>
            <a:chOff x="362989" y="2086735"/>
            <a:chExt cx="2759824" cy="2455791"/>
          </a:xfrm>
        </p:grpSpPr>
        <p:pic>
          <p:nvPicPr>
            <p:cNvPr id="13" name="Imagen 12" descr="Tabla&#10;&#10;Descripción generada automáticamente">
              <a:extLst>
                <a:ext uri="{FF2B5EF4-FFF2-40B4-BE49-F238E27FC236}">
                  <a16:creationId xmlns:a16="http://schemas.microsoft.com/office/drawing/2014/main" id="{E9B21B5C-DFF9-72CE-51B4-64726DBE0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461" r="60242" b="773"/>
            <a:stretch/>
          </p:blipFill>
          <p:spPr>
            <a:xfrm>
              <a:off x="396238" y="2596597"/>
              <a:ext cx="2726575" cy="1945929"/>
            </a:xfrm>
            <a:prstGeom prst="rect">
              <a:avLst/>
            </a:prstGeom>
          </p:spPr>
        </p:pic>
        <p:pic>
          <p:nvPicPr>
            <p:cNvPr id="15" name="Imagen 14" descr="Tabla&#10;&#10;Descripción generada automáticamente">
              <a:extLst>
                <a:ext uri="{FF2B5EF4-FFF2-40B4-BE49-F238E27FC236}">
                  <a16:creationId xmlns:a16="http://schemas.microsoft.com/office/drawing/2014/main" id="{DC895425-B6C2-79BF-D010-8723B3ABC1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0445" b="87507"/>
            <a:stretch/>
          </p:blipFill>
          <p:spPr>
            <a:xfrm>
              <a:off x="362989" y="2086735"/>
              <a:ext cx="2712720" cy="276999"/>
            </a:xfrm>
            <a:prstGeom prst="rect">
              <a:avLst/>
            </a:prstGeom>
          </p:spPr>
        </p:pic>
        <p:pic>
          <p:nvPicPr>
            <p:cNvPr id="16" name="Imagen 15" descr="Tabla&#10;&#10;Descripción generada automáticamente">
              <a:extLst>
                <a:ext uri="{FF2B5EF4-FFF2-40B4-BE49-F238E27FC236}">
                  <a16:creationId xmlns:a16="http://schemas.microsoft.com/office/drawing/2014/main" id="{C6DA35E7-6021-708D-F53A-FAF848127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070" t="5434" r="17940" b="87507"/>
            <a:stretch/>
          </p:blipFill>
          <p:spPr>
            <a:xfrm>
              <a:off x="422562" y="2363734"/>
              <a:ext cx="2673926" cy="156500"/>
            </a:xfrm>
            <a:prstGeom prst="rect">
              <a:avLst/>
            </a:prstGeom>
          </p:spPr>
        </p:pic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AE7E26C-0481-D9AE-4028-6C7712A0E2E3}"/>
              </a:ext>
            </a:extLst>
          </p:cNvPr>
          <p:cNvSpPr/>
          <p:nvPr/>
        </p:nvSpPr>
        <p:spPr>
          <a:xfrm>
            <a:off x="4585692" y="1987088"/>
            <a:ext cx="1708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b="1" dirty="0">
                <a:latin typeface="Calibri" panose="020F0502020204030204" pitchFamily="34" charset="0"/>
                <a:cs typeface="Calibri" panose="020F0502020204030204" pitchFamily="34" charset="0"/>
              </a:rPr>
              <a:t>Camarón de río</a:t>
            </a:r>
            <a:endParaRPr lang="es-CL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FF37E63B-DFC1-D4C0-8362-55811D42F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57" y="2465039"/>
            <a:ext cx="1680208" cy="1351981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38F7DBF5-01D4-E961-F52D-F8B5E39F0206}"/>
              </a:ext>
            </a:extLst>
          </p:cNvPr>
          <p:cNvSpPr/>
          <p:nvPr/>
        </p:nvSpPr>
        <p:spPr>
          <a:xfrm>
            <a:off x="3963311" y="3991158"/>
            <a:ext cx="2801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latin typeface="Calibri" panose="020F0502020204030204" pitchFamily="34" charset="0"/>
                <a:cs typeface="Calibri" panose="020F0502020204030204" pitchFamily="34" charset="0"/>
              </a:rPr>
              <a:t>Jaramillo et al. 2017. Gene.</a:t>
            </a:r>
            <a:endParaRPr lang="es-CL" sz="1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332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A4A94581-190A-1D35-6EDF-53DBFA76C22C}"/>
              </a:ext>
            </a:extLst>
          </p:cNvPr>
          <p:cNvSpPr/>
          <p:nvPr/>
        </p:nvSpPr>
        <p:spPr>
          <a:xfrm>
            <a:off x="494271" y="256572"/>
            <a:ext cx="59466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Métricas para evaluar estabilidad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F7B816A-A82A-738E-FFD8-F19F45D6F45D}"/>
              </a:ext>
            </a:extLst>
          </p:cNvPr>
          <p:cNvSpPr/>
          <p:nvPr/>
        </p:nvSpPr>
        <p:spPr>
          <a:xfrm>
            <a:off x="304800" y="765386"/>
            <a:ext cx="6136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1" dirty="0"/>
              <a:t>Valor M: </a:t>
            </a:r>
            <a:r>
              <a:rPr lang="es-CL" dirty="0"/>
              <a:t>variación por pares de un gen en particular en comparación con otros genes.</a:t>
            </a:r>
          </a:p>
          <a:p>
            <a:pPr marL="269875" indent="-269875"/>
            <a:r>
              <a:rPr lang="es-CL" dirty="0"/>
              <a:t>      Valor M más bajo muestra mayor genes más estables. Valor   máximo 1,5 M</a:t>
            </a:r>
          </a:p>
        </p:txBody>
      </p:sp>
      <p:pic>
        <p:nvPicPr>
          <p:cNvPr id="2" name="Imagen 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218262D-8601-A9EE-A31D-4CAA12743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14" y="2094118"/>
            <a:ext cx="4039349" cy="23740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D62DD66-5D6A-A236-7199-27ADC697F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096" y="2043642"/>
            <a:ext cx="1485575" cy="149855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D8F4BFE-71BA-363F-6347-50EC7B72313B}"/>
              </a:ext>
            </a:extLst>
          </p:cNvPr>
          <p:cNvSpPr/>
          <p:nvPr/>
        </p:nvSpPr>
        <p:spPr>
          <a:xfrm>
            <a:off x="5198240" y="3723218"/>
            <a:ext cx="1383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latin typeface="Calibri" panose="020F0502020204030204" pitchFamily="34" charset="0"/>
                <a:cs typeface="Calibri" panose="020F0502020204030204" pitchFamily="34" charset="0"/>
              </a:rPr>
              <a:t>García-</a:t>
            </a:r>
            <a:r>
              <a:rPr lang="es-CL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Laviña</a:t>
            </a:r>
            <a:r>
              <a:rPr lang="es-CL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s-CL" sz="1200" dirty="0">
                <a:latin typeface="Calibri" panose="020F0502020204030204" pitchFamily="34" charset="0"/>
                <a:cs typeface="Calibri" panose="020F0502020204030204" pitchFamily="34" charset="0"/>
              </a:rPr>
              <a:t>et al. 2019</a:t>
            </a:r>
          </a:p>
          <a:p>
            <a:pPr algn="ctr"/>
            <a:r>
              <a:rPr lang="es-CL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Extremophiles</a:t>
            </a:r>
            <a:endParaRPr lang="es-CL" sz="1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283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FCB4B1E4-FCFC-4F1C-A8DA-67D21D090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21" y="223024"/>
            <a:ext cx="6388443" cy="669074"/>
          </a:xfrm>
        </p:spPr>
        <p:txBody>
          <a:bodyPr>
            <a:normAutofit fontScale="90000"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Software más usados para escoger un gen de referencia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01" name="Imagen 100">
            <a:extLst>
              <a:ext uri="{FF2B5EF4-FFF2-40B4-BE49-F238E27FC236}">
                <a16:creationId xmlns:a16="http://schemas.microsoft.com/office/drawing/2014/main" id="{D436382C-1A32-4323-88B9-C409F43C3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95" y="1061593"/>
            <a:ext cx="4011154" cy="291053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C82150E-96CC-4E6E-9A15-C8A9C04364B5}"/>
              </a:ext>
            </a:extLst>
          </p:cNvPr>
          <p:cNvSpPr txBox="1"/>
          <p:nvPr/>
        </p:nvSpPr>
        <p:spPr>
          <a:xfrm>
            <a:off x="484195" y="4059732"/>
            <a:ext cx="3183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Lallemant</a:t>
            </a:r>
            <a:r>
              <a:rPr lang="es-ES" sz="1200" dirty="0"/>
              <a:t> et at. 2009. BMC Molecular </a:t>
            </a:r>
            <a:r>
              <a:rPr lang="es-ES" sz="1200" dirty="0" err="1"/>
              <a:t>Biology</a:t>
            </a:r>
            <a:endParaRPr lang="es-ES" sz="12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20D7D6D-01C2-40B2-BA57-9E4B9294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431"/>
          <a:stretch/>
        </p:blipFill>
        <p:spPr>
          <a:xfrm>
            <a:off x="4374283" y="1061593"/>
            <a:ext cx="1999522" cy="458211"/>
          </a:xfrm>
          <a:prstGeom prst="rect">
            <a:avLst/>
          </a:prstGeom>
        </p:spPr>
      </p:pic>
      <p:pic>
        <p:nvPicPr>
          <p:cNvPr id="103" name="Imagen 102" descr="Un 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C78680EF-199C-4C3C-BC06-664CD9170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428" y="1866545"/>
            <a:ext cx="1284808" cy="549031"/>
          </a:xfrm>
          <a:prstGeom prst="rect">
            <a:avLst/>
          </a:prstGeom>
        </p:spPr>
      </p:pic>
      <p:sp>
        <p:nvSpPr>
          <p:cNvPr id="104" name="Rectángulo 103">
            <a:extLst>
              <a:ext uri="{FF2B5EF4-FFF2-40B4-BE49-F238E27FC236}">
                <a16:creationId xmlns:a16="http://schemas.microsoft.com/office/drawing/2014/main" id="{D1EBF2A9-9F85-4D0A-9AE5-754B6DC3CACA}"/>
              </a:ext>
            </a:extLst>
          </p:cNvPr>
          <p:cNvSpPr/>
          <p:nvPr/>
        </p:nvSpPr>
        <p:spPr>
          <a:xfrm>
            <a:off x="3852446" y="1560992"/>
            <a:ext cx="370936" cy="2182483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96AFBA81-C00E-2066-B261-EDB623AEB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251" y="3012310"/>
            <a:ext cx="1662651" cy="45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1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FCB4B1E4-FCFC-4F1C-A8DA-67D21D090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70" y="125949"/>
            <a:ext cx="4623260" cy="470821"/>
          </a:xfrm>
        </p:spPr>
        <p:txBody>
          <a:bodyPr>
            <a:normAutofit/>
          </a:bodyPr>
          <a:lstStyle/>
          <a:p>
            <a:r>
              <a:rPr lang="es-ES" sz="2400" b="1" dirty="0" err="1">
                <a:solidFill>
                  <a:schemeClr val="tx2"/>
                </a:solidFill>
              </a:rPr>
              <a:t>NormFinder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29CB6C41-5187-4E04-9E52-2E85D34F2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94" y="596770"/>
            <a:ext cx="6576373" cy="289965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CE16447-D207-8938-8975-CD03EF401962}"/>
              </a:ext>
            </a:extLst>
          </p:cNvPr>
          <p:cNvSpPr txBox="1"/>
          <p:nvPr/>
        </p:nvSpPr>
        <p:spPr>
          <a:xfrm>
            <a:off x="177394" y="3605198"/>
            <a:ext cx="6284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/>
              <a:t>Valor de estabilidad. Se combina la variación intra e intergrupal, representando una medida del error sistemático que se introducirá al usar el gen investigado.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294196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C655D1A-D14A-442D-B95B-4B24314B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065" y="412237"/>
            <a:ext cx="4780976" cy="1239225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chemeClr val="tx2"/>
                </a:solidFill>
              </a:rPr>
              <a:t>Actividad de aprendizaje</a:t>
            </a:r>
            <a:br>
              <a:rPr lang="es-ES" sz="2800" b="1" dirty="0">
                <a:solidFill>
                  <a:schemeClr val="tx2"/>
                </a:solidFill>
              </a:rPr>
            </a:b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13C00C8-85CF-DBCC-FFAB-8EFC3B3B0A9C}"/>
              </a:ext>
            </a:extLst>
          </p:cNvPr>
          <p:cNvSpPr txBox="1"/>
          <p:nvPr/>
        </p:nvSpPr>
        <p:spPr>
          <a:xfrm>
            <a:off x="1254065" y="1791209"/>
            <a:ext cx="4200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Selección de genes de referencia con </a:t>
            </a:r>
            <a:r>
              <a:rPr lang="es-ES" sz="24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Normfinder</a:t>
            </a:r>
            <a:r>
              <a:rPr lang="es-ES" sz="2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en R</a:t>
            </a: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9C75779-02A9-6811-99F4-2122099A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735" y="3352291"/>
            <a:ext cx="2528186" cy="8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44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479F07B1-1EAA-43EC-A08B-95D58E82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70" y="288589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Resumen de la clase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50AEFB0-A7E0-2509-CC4F-F1AB4530425C}"/>
              </a:ext>
            </a:extLst>
          </p:cNvPr>
          <p:cNvSpPr txBox="1"/>
          <p:nvPr/>
        </p:nvSpPr>
        <p:spPr>
          <a:xfrm>
            <a:off x="412637" y="1227976"/>
            <a:ext cx="6110311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Que es la cuantificación absoluta y revisamos los tipos de plantillas de ADN y ARN para la curva estándar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Que es la cuantificación relativa y la normalización por unidad de masa y gen de referencia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Que son los genes de referencia y las medidas de estabilidad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Selección de genes de referencia con </a:t>
            </a:r>
            <a:r>
              <a:rPr lang="es-ES" dirty="0" err="1"/>
              <a:t>Normfinder</a:t>
            </a:r>
            <a:r>
              <a:rPr lang="es-ES" dirty="0"/>
              <a:t> en </a:t>
            </a:r>
            <a:r>
              <a:rPr lang="es-ES" dirty="0" err="1"/>
              <a:t>Rstudio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3964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479F07B1-1EAA-43EC-A08B-95D58E82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70" y="249529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Próximas clases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D88469D-8E1C-E2D9-15B4-ECFCDD6DA8B7}"/>
              </a:ext>
            </a:extLst>
          </p:cNvPr>
          <p:cNvSpPr txBox="1"/>
          <p:nvPr/>
        </p:nvSpPr>
        <p:spPr>
          <a:xfrm>
            <a:off x="502020" y="1235926"/>
            <a:ext cx="5981419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 dirty="0"/>
              <a:t>Clase 8: Cálculo de la expresión génica relativa.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531AB76-FC1B-ACAE-67F3-0DC14EA42218}"/>
              </a:ext>
            </a:extLst>
          </p:cNvPr>
          <p:cNvSpPr txBox="1"/>
          <p:nvPr/>
        </p:nvSpPr>
        <p:spPr>
          <a:xfrm>
            <a:off x="502019" y="2166980"/>
            <a:ext cx="5981419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 dirty="0"/>
              <a:t>Clase 9: Análisis exploratorio de datos de </a:t>
            </a:r>
            <a:r>
              <a:rPr lang="es-ES" sz="2200" dirty="0" err="1"/>
              <a:t>Ct</a:t>
            </a:r>
            <a:r>
              <a:rPr lang="es-ES" sz="2200" dirty="0"/>
              <a:t>.</a:t>
            </a: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9FD5A86-DB17-86B9-9D30-E7DDFB6BD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647" y="3352291"/>
            <a:ext cx="2528186" cy="8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4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AFDD1566-BE3D-450B-BA76-C707E94DB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50" y="367715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Plan de la clase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5216A1B-414A-4BBE-B215-6B8EA05DF7AE}"/>
              </a:ext>
            </a:extLst>
          </p:cNvPr>
          <p:cNvSpPr txBox="1"/>
          <p:nvPr/>
        </p:nvSpPr>
        <p:spPr>
          <a:xfrm>
            <a:off x="800336" y="1460732"/>
            <a:ext cx="5257327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Cuantificación absoluta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Cuantificación relativa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Genes de referencia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Actividad de aprendizaje con R</a:t>
            </a:r>
          </a:p>
        </p:txBody>
      </p:sp>
    </p:spTree>
    <p:extLst>
      <p:ext uri="{BB962C8B-B14F-4D97-AF65-F5344CB8AC3E}">
        <p14:creationId xmlns:p14="http://schemas.microsoft.com/office/powerpoint/2010/main" val="256915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C655D1A-D14A-442D-B95B-4B24314B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315" y="222870"/>
            <a:ext cx="4623260" cy="669074"/>
          </a:xfrm>
        </p:spPr>
        <p:txBody>
          <a:bodyPr>
            <a:noAutofit/>
          </a:bodyPr>
          <a:lstStyle/>
          <a:p>
            <a:r>
              <a:rPr lang="es-ES" sz="2800" b="1" dirty="0">
                <a:solidFill>
                  <a:schemeClr val="tx2"/>
                </a:solidFill>
              </a:rPr>
              <a:t>Tipos de cuantificación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1F585CA-7CA8-FFB8-A641-5DCC6B514BA3}"/>
              </a:ext>
            </a:extLst>
          </p:cNvPr>
          <p:cNvSpPr txBox="1"/>
          <p:nvPr/>
        </p:nvSpPr>
        <p:spPr>
          <a:xfrm>
            <a:off x="607540" y="1156836"/>
            <a:ext cx="231854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B05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Cuantificación absoluta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68C366-F065-F724-8025-8EEA8775684E}"/>
              </a:ext>
            </a:extLst>
          </p:cNvPr>
          <p:cNvSpPr txBox="1"/>
          <p:nvPr/>
        </p:nvSpPr>
        <p:spPr>
          <a:xfrm>
            <a:off x="3866119" y="1156836"/>
            <a:ext cx="231854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B05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Cuantificación relativa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D0D04C6-07E4-6DFB-2121-56F06BA43BD2}"/>
              </a:ext>
            </a:extLst>
          </p:cNvPr>
          <p:cNvGrpSpPr/>
          <p:nvPr/>
        </p:nvGrpSpPr>
        <p:grpSpPr>
          <a:xfrm>
            <a:off x="713876" y="2056015"/>
            <a:ext cx="2061536" cy="1794541"/>
            <a:chOff x="713876" y="2056015"/>
            <a:chExt cx="2061536" cy="1794541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5FA0CDEC-78DF-804B-F762-8F2890DC31AB}"/>
                </a:ext>
              </a:extLst>
            </p:cNvPr>
            <p:cNvSpPr txBox="1"/>
            <p:nvPr/>
          </p:nvSpPr>
          <p:spPr>
            <a:xfrm>
              <a:off x="713876" y="3450446"/>
              <a:ext cx="749875" cy="400110"/>
            </a:xfrm>
            <a:prstGeom prst="rect">
              <a:avLst/>
            </a:prstGeom>
            <a:noFill/>
            <a:ln w="38100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r>
                <a:rPr lang="es-ES" sz="2000" dirty="0"/>
                <a:t>ADN</a:t>
              </a:r>
            </a:p>
          </p:txBody>
        </p: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FF300000-4C50-EC85-FF5D-73767F023E98}"/>
                </a:ext>
              </a:extLst>
            </p:cNvPr>
            <p:cNvCxnSpPr>
              <a:cxnSpLocks/>
            </p:cNvCxnSpPr>
            <p:nvPr/>
          </p:nvCxnSpPr>
          <p:spPr>
            <a:xfrm>
              <a:off x="1651463" y="2056015"/>
              <a:ext cx="0" cy="371301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D299206C-08F5-51D5-E18B-3F212D8184CE}"/>
                </a:ext>
              </a:extLst>
            </p:cNvPr>
            <p:cNvCxnSpPr>
              <a:cxnSpLocks/>
            </p:cNvCxnSpPr>
            <p:nvPr/>
          </p:nvCxnSpPr>
          <p:spPr>
            <a:xfrm>
              <a:off x="1950720" y="2965910"/>
              <a:ext cx="332510" cy="41571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ACAAC82B-23F5-F727-8245-E97108B454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822" y="2944528"/>
              <a:ext cx="387929" cy="437098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A4C02122-63E7-CF09-C707-A50DD6786A44}"/>
                </a:ext>
              </a:extLst>
            </p:cNvPr>
            <p:cNvSpPr txBox="1"/>
            <p:nvPr/>
          </p:nvSpPr>
          <p:spPr>
            <a:xfrm>
              <a:off x="1179054" y="2518363"/>
              <a:ext cx="1192843" cy="400110"/>
            </a:xfrm>
            <a:prstGeom prst="rect">
              <a:avLst/>
            </a:prstGeom>
            <a:noFill/>
            <a:ln w="38100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r>
                <a:rPr lang="es-ES" sz="2000" dirty="0"/>
                <a:t>Plantillas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829442B9-B48A-ACE7-4BF3-DC45080B3B89}"/>
                </a:ext>
              </a:extLst>
            </p:cNvPr>
            <p:cNvSpPr txBox="1"/>
            <p:nvPr/>
          </p:nvSpPr>
          <p:spPr>
            <a:xfrm>
              <a:off x="2025537" y="3450446"/>
              <a:ext cx="749875" cy="400110"/>
            </a:xfrm>
            <a:prstGeom prst="rect">
              <a:avLst/>
            </a:prstGeom>
            <a:noFill/>
            <a:ln w="38100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r>
                <a:rPr lang="es-ES" sz="2000" dirty="0"/>
                <a:t>ARN</a:t>
              </a: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C05BB8D-9DE2-8DD3-EE11-48E72610BE80}"/>
              </a:ext>
            </a:extLst>
          </p:cNvPr>
          <p:cNvGrpSpPr/>
          <p:nvPr/>
        </p:nvGrpSpPr>
        <p:grpSpPr>
          <a:xfrm>
            <a:off x="4290784" y="2169419"/>
            <a:ext cx="1553779" cy="2260016"/>
            <a:chOff x="4351382" y="2078182"/>
            <a:chExt cx="1553779" cy="2260016"/>
          </a:xfrm>
        </p:grpSpPr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82F91831-85BF-D142-B116-45F8285C4439}"/>
                </a:ext>
              </a:extLst>
            </p:cNvPr>
            <p:cNvCxnSpPr>
              <a:cxnSpLocks/>
            </p:cNvCxnSpPr>
            <p:nvPr/>
          </p:nvCxnSpPr>
          <p:spPr>
            <a:xfrm>
              <a:off x="5040975" y="3041077"/>
              <a:ext cx="0" cy="45895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96EB596C-8D02-58B5-4E68-1339BB0BD7F1}"/>
                </a:ext>
              </a:extLst>
            </p:cNvPr>
            <p:cNvSpPr txBox="1"/>
            <p:nvPr/>
          </p:nvSpPr>
          <p:spPr>
            <a:xfrm>
              <a:off x="4421010" y="3630312"/>
              <a:ext cx="1414522" cy="707886"/>
            </a:xfrm>
            <a:prstGeom prst="rect">
              <a:avLst/>
            </a:prstGeom>
            <a:noFill/>
            <a:ln w="38100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dirty="0"/>
                <a:t>Gen de referencia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91C0076B-231C-1202-6686-B4632BC0F362}"/>
                </a:ext>
              </a:extLst>
            </p:cNvPr>
            <p:cNvSpPr txBox="1"/>
            <p:nvPr/>
          </p:nvSpPr>
          <p:spPr>
            <a:xfrm>
              <a:off x="4351382" y="2539832"/>
              <a:ext cx="1553779" cy="400110"/>
            </a:xfrm>
            <a:prstGeom prst="rect">
              <a:avLst/>
            </a:prstGeom>
            <a:noFill/>
            <a:ln w="38100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r>
                <a:rPr lang="es-ES" sz="2000" dirty="0"/>
                <a:t>Normalizado</a:t>
              </a:r>
            </a:p>
          </p:txBody>
        </p:sp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34B493C8-F1CD-6979-9EF3-203E3884E9D9}"/>
                </a:ext>
              </a:extLst>
            </p:cNvPr>
            <p:cNvCxnSpPr>
              <a:cxnSpLocks/>
            </p:cNvCxnSpPr>
            <p:nvPr/>
          </p:nvCxnSpPr>
          <p:spPr>
            <a:xfrm>
              <a:off x="5040975" y="2078182"/>
              <a:ext cx="0" cy="371301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279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C655D1A-D14A-442D-B95B-4B24314B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765" y="1918666"/>
            <a:ext cx="4623260" cy="669074"/>
          </a:xfrm>
        </p:spPr>
        <p:txBody>
          <a:bodyPr>
            <a:noAutofit/>
          </a:bodyPr>
          <a:lstStyle/>
          <a:p>
            <a:r>
              <a:rPr lang="es-ES" sz="2800" b="1" dirty="0">
                <a:solidFill>
                  <a:schemeClr val="tx2"/>
                </a:solidFill>
              </a:rPr>
              <a:t>RT-PCR</a:t>
            </a:r>
            <a:br>
              <a:rPr lang="es-ES" sz="2800" b="1" dirty="0">
                <a:solidFill>
                  <a:schemeClr val="tx2"/>
                </a:solidFill>
              </a:rPr>
            </a:br>
            <a:r>
              <a:rPr lang="es-ES" sz="2800" b="1" dirty="0">
                <a:solidFill>
                  <a:schemeClr val="tx2"/>
                </a:solidFill>
              </a:rPr>
              <a:t>Cuantificación absoluta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47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C655D1A-D14A-442D-B95B-4B24314B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943" y="210636"/>
            <a:ext cx="4623260" cy="669074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Cuantificación absoluta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0BBFD08-0B67-45DF-B9AF-571CBE635D8D}"/>
              </a:ext>
            </a:extLst>
          </p:cNvPr>
          <p:cNvSpPr txBox="1"/>
          <p:nvPr/>
        </p:nvSpPr>
        <p:spPr>
          <a:xfrm>
            <a:off x="509065" y="1140589"/>
            <a:ext cx="58398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Determina el </a:t>
            </a:r>
            <a:r>
              <a:rPr lang="es-ES" b="1" dirty="0"/>
              <a:t>número de copias exactas </a:t>
            </a:r>
            <a:r>
              <a:rPr lang="es-ES" dirty="0"/>
              <a:t>presentes en la muestra.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necesita de una curva estándar.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 un protocolo laborioso y difícil de llevar a cabo.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Resultado: cantidad de ácidos nucleicos (número de copias o </a:t>
            </a:r>
            <a:r>
              <a:rPr lang="el-GR" dirty="0"/>
              <a:t>μ</a:t>
            </a:r>
            <a:r>
              <a:rPr lang="es-ES" dirty="0"/>
              <a:t>g) por una cantidad de muestra (por célula, por </a:t>
            </a:r>
            <a:r>
              <a:rPr lang="el-GR" dirty="0"/>
              <a:t>μ</a:t>
            </a:r>
            <a:r>
              <a:rPr lang="es-ES" dirty="0"/>
              <a:t>g de ARN total). </a:t>
            </a:r>
          </a:p>
        </p:txBody>
      </p:sp>
    </p:spTree>
    <p:extLst>
      <p:ext uri="{BB962C8B-B14F-4D97-AF65-F5344CB8AC3E}">
        <p14:creationId xmlns:p14="http://schemas.microsoft.com/office/powerpoint/2010/main" val="2477506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BBB9EE8-D4E6-4795-93E4-B1696E7CF89F}"/>
              </a:ext>
            </a:extLst>
          </p:cNvPr>
          <p:cNvSpPr txBox="1">
            <a:spLocks/>
          </p:cNvSpPr>
          <p:nvPr/>
        </p:nvSpPr>
        <p:spPr>
          <a:xfrm>
            <a:off x="1313943" y="210636"/>
            <a:ext cx="4623260" cy="669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>
                <a:solidFill>
                  <a:schemeClr val="tx2"/>
                </a:solidFill>
              </a:rPr>
              <a:t>Plantillas de ADN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738E19-E04F-4562-925D-9EE3DBE76AA9}"/>
              </a:ext>
            </a:extLst>
          </p:cNvPr>
          <p:cNvSpPr txBox="1"/>
          <p:nvPr/>
        </p:nvSpPr>
        <p:spPr>
          <a:xfrm>
            <a:off x="1871962" y="1028008"/>
            <a:ext cx="391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err="1"/>
              <a:t>Amplicón</a:t>
            </a:r>
            <a:r>
              <a:rPr lang="es-ES" dirty="0"/>
              <a:t> de PCR o plásmido</a:t>
            </a:r>
          </a:p>
        </p:txBody>
      </p:sp>
      <p:pic>
        <p:nvPicPr>
          <p:cNvPr id="19" name="Imagen 18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4545A269-8A91-46AC-AEA4-8834F8571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0" y="1082443"/>
            <a:ext cx="966032" cy="460893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41D6FD30-B696-D0CC-88C3-238B9BC33D38}"/>
              </a:ext>
            </a:extLst>
          </p:cNvPr>
          <p:cNvGrpSpPr/>
          <p:nvPr/>
        </p:nvGrpSpPr>
        <p:grpSpPr>
          <a:xfrm>
            <a:off x="554430" y="1972130"/>
            <a:ext cx="5749140" cy="737925"/>
            <a:chOff x="554430" y="1972130"/>
            <a:chExt cx="5749140" cy="737925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38C726B6-181A-4062-A82A-ED5715FD0EB0}"/>
                </a:ext>
              </a:extLst>
            </p:cNvPr>
            <p:cNvSpPr txBox="1"/>
            <p:nvPr/>
          </p:nvSpPr>
          <p:spPr>
            <a:xfrm>
              <a:off x="1526067" y="2017928"/>
              <a:ext cx="47775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Pros: Fácil de generar, cuantificar y mantener estabilidad</a:t>
              </a:r>
            </a:p>
          </p:txBody>
        </p:sp>
        <p:pic>
          <p:nvPicPr>
            <p:cNvPr id="2" name="Imagen 1" descr="Icono&#10;&#10;Descripción generada automáticamente">
              <a:extLst>
                <a:ext uri="{FF2B5EF4-FFF2-40B4-BE49-F238E27FC236}">
                  <a16:creationId xmlns:a16="http://schemas.microsoft.com/office/drawing/2014/main" id="{DAAD1D91-7E40-79CD-E79A-545E23158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430" y="1972130"/>
              <a:ext cx="816059" cy="737925"/>
            </a:xfrm>
            <a:prstGeom prst="rect">
              <a:avLst/>
            </a:prstGeom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D9D7222C-2FFE-FE54-401B-E58989858CCB}"/>
              </a:ext>
            </a:extLst>
          </p:cNvPr>
          <p:cNvGrpSpPr/>
          <p:nvPr/>
        </p:nvGrpSpPr>
        <p:grpSpPr>
          <a:xfrm>
            <a:off x="435397" y="3137727"/>
            <a:ext cx="6227324" cy="923330"/>
            <a:chOff x="435397" y="3137727"/>
            <a:chExt cx="6227324" cy="923330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14FADFDE-B7C9-40E3-86BD-F559C1B55BAC}"/>
                </a:ext>
              </a:extLst>
            </p:cNvPr>
            <p:cNvSpPr txBox="1"/>
            <p:nvPr/>
          </p:nvSpPr>
          <p:spPr>
            <a:xfrm>
              <a:off x="1524402" y="3137727"/>
              <a:ext cx="51383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Contra: No puede someterse al paso de transcripción inversa de </a:t>
              </a:r>
              <a:r>
                <a:rPr lang="es-ES" dirty="0" err="1"/>
                <a:t>qRT</a:t>
              </a:r>
              <a:r>
                <a:rPr lang="es-ES" dirty="0"/>
                <a:t>-PCR, que puede afectar significativamente la eficiencia de la reacción</a:t>
              </a:r>
            </a:p>
          </p:txBody>
        </p:sp>
        <p:pic>
          <p:nvPicPr>
            <p:cNvPr id="3" name="Imagen 2" descr="Logotipo, Icono&#10;&#10;Descripción generada automáticamente">
              <a:extLst>
                <a:ext uri="{FF2B5EF4-FFF2-40B4-BE49-F238E27FC236}">
                  <a16:creationId xmlns:a16="http://schemas.microsoft.com/office/drawing/2014/main" id="{0D70D8C6-4E2C-A9D7-8593-B0DE30242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40788">
              <a:off x="429645" y="3177619"/>
              <a:ext cx="855047" cy="843544"/>
            </a:xfrm>
            <a:prstGeom prst="rect">
              <a:avLst/>
            </a:prstGeom>
          </p:spPr>
        </p:pic>
      </p:grpSp>
      <p:pic>
        <p:nvPicPr>
          <p:cNvPr id="5" name="Imagen 4" descr="Forma, Flecha&#10;&#10;Descripción generada automáticamente">
            <a:extLst>
              <a:ext uri="{FF2B5EF4-FFF2-40B4-BE49-F238E27FC236}">
                <a16:creationId xmlns:a16="http://schemas.microsoft.com/office/drawing/2014/main" id="{2FE35000-EC6C-3134-571B-A59533AD7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462" y="830054"/>
            <a:ext cx="883534" cy="7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8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BBB9EE8-D4E6-4795-93E4-B1696E7CF89F}"/>
              </a:ext>
            </a:extLst>
          </p:cNvPr>
          <p:cNvSpPr txBox="1">
            <a:spLocks/>
          </p:cNvSpPr>
          <p:nvPr/>
        </p:nvSpPr>
        <p:spPr>
          <a:xfrm>
            <a:off x="1351846" y="46064"/>
            <a:ext cx="4623260" cy="669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>
                <a:solidFill>
                  <a:schemeClr val="tx2"/>
                </a:solidFill>
              </a:rPr>
              <a:t>Plantillas de ARN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8" name="Imagen 7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7318D640-5CC7-6347-6046-528168A1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793" y="1196148"/>
            <a:ext cx="4761225" cy="325200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51FB018-5FDA-DFCD-C876-2CF7699900B8}"/>
              </a:ext>
            </a:extLst>
          </p:cNvPr>
          <p:cNvSpPr txBox="1"/>
          <p:nvPr/>
        </p:nvSpPr>
        <p:spPr>
          <a:xfrm>
            <a:off x="4048295" y="4384416"/>
            <a:ext cx="2227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Real Time-PCR. </a:t>
            </a:r>
            <a:r>
              <a:rPr lang="es-ES" sz="1200" dirty="0" err="1"/>
              <a:t>Life</a:t>
            </a:r>
            <a:r>
              <a:rPr lang="es-ES" sz="1200" dirty="0"/>
              <a:t> Technologies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90D0270-CB09-6DD4-0395-AD3C1DDE5CD5}"/>
              </a:ext>
            </a:extLst>
          </p:cNvPr>
          <p:cNvSpPr txBox="1"/>
          <p:nvPr/>
        </p:nvSpPr>
        <p:spPr>
          <a:xfrm>
            <a:off x="2265483" y="616312"/>
            <a:ext cx="2720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ARN transcrito </a:t>
            </a:r>
            <a:r>
              <a:rPr lang="es-ES" i="1" dirty="0"/>
              <a:t>in vitro</a:t>
            </a:r>
            <a:endParaRPr lang="es-ES" dirty="0"/>
          </a:p>
        </p:txBody>
      </p:sp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B355ABAC-2249-AAC6-6C22-7E133F920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06" y="527074"/>
            <a:ext cx="1749384" cy="5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40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BBB9EE8-D4E6-4795-93E4-B1696E7CF89F}"/>
              </a:ext>
            </a:extLst>
          </p:cNvPr>
          <p:cNvSpPr txBox="1">
            <a:spLocks/>
          </p:cNvSpPr>
          <p:nvPr/>
        </p:nvSpPr>
        <p:spPr>
          <a:xfrm>
            <a:off x="1313943" y="27756"/>
            <a:ext cx="4623260" cy="669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>
                <a:solidFill>
                  <a:schemeClr val="tx2"/>
                </a:solidFill>
              </a:rPr>
              <a:t>Plantillas de ARN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2AE69E-9D7D-4003-9F0E-23B401C7CDFD}"/>
              </a:ext>
            </a:extLst>
          </p:cNvPr>
          <p:cNvSpPr txBox="1"/>
          <p:nvPr/>
        </p:nvSpPr>
        <p:spPr>
          <a:xfrm>
            <a:off x="2068911" y="1020212"/>
            <a:ext cx="2720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ARN transcrito </a:t>
            </a:r>
            <a:r>
              <a:rPr lang="es-ES" i="1" dirty="0"/>
              <a:t>in vitro</a:t>
            </a:r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69AA19A-E057-194F-6113-0A2C6186E67B}"/>
              </a:ext>
            </a:extLst>
          </p:cNvPr>
          <p:cNvGrpSpPr/>
          <p:nvPr/>
        </p:nvGrpSpPr>
        <p:grpSpPr>
          <a:xfrm>
            <a:off x="495908" y="1898130"/>
            <a:ext cx="6226739" cy="737925"/>
            <a:chOff x="495908" y="1833799"/>
            <a:chExt cx="6226739" cy="737925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08EAF274-25DD-6F4B-5116-3BA8EA8368FF}"/>
                </a:ext>
              </a:extLst>
            </p:cNvPr>
            <p:cNvSpPr txBox="1"/>
            <p:nvPr/>
          </p:nvSpPr>
          <p:spPr>
            <a:xfrm>
              <a:off x="1376997" y="1879595"/>
              <a:ext cx="5345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Pros: Aumenta eficiencia RT e imita el objetivo de interés</a:t>
              </a:r>
            </a:p>
          </p:txBody>
        </p:sp>
        <p:pic>
          <p:nvPicPr>
            <p:cNvPr id="4" name="Imagen 3" descr="Icono&#10;&#10;Descripción generada automáticamente">
              <a:extLst>
                <a:ext uri="{FF2B5EF4-FFF2-40B4-BE49-F238E27FC236}">
                  <a16:creationId xmlns:a16="http://schemas.microsoft.com/office/drawing/2014/main" id="{CF6415C6-EAE0-10E5-5D46-5337A0E34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908" y="1833799"/>
              <a:ext cx="816059" cy="737925"/>
            </a:xfrm>
            <a:prstGeom prst="rect">
              <a:avLst/>
            </a:prstGeom>
          </p:spPr>
        </p:pic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9A7B0C7A-F0AA-D583-775B-21949DC5C720}"/>
              </a:ext>
            </a:extLst>
          </p:cNvPr>
          <p:cNvGrpSpPr/>
          <p:nvPr/>
        </p:nvGrpSpPr>
        <p:grpSpPr>
          <a:xfrm>
            <a:off x="359294" y="3015292"/>
            <a:ext cx="6329011" cy="923330"/>
            <a:chOff x="359294" y="3015292"/>
            <a:chExt cx="6329011" cy="923330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7F271859-B3DA-2B3F-9DD7-1B4DD561CBC5}"/>
                </a:ext>
              </a:extLst>
            </p:cNvPr>
            <p:cNvSpPr txBox="1"/>
            <p:nvPr/>
          </p:nvSpPr>
          <p:spPr>
            <a:xfrm>
              <a:off x="1402131" y="3015292"/>
              <a:ext cx="52861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Contra: Consume tiempo el generar el ARN y es difícil de mantener la precisión a lo largo del tiempo debido a la inestabilidad del ARN</a:t>
              </a:r>
            </a:p>
          </p:txBody>
        </p:sp>
        <p:pic>
          <p:nvPicPr>
            <p:cNvPr id="8" name="Imagen 7" descr="Logotipo, Icono&#10;&#10;Descripción generada automáticamente">
              <a:extLst>
                <a:ext uri="{FF2B5EF4-FFF2-40B4-BE49-F238E27FC236}">
                  <a16:creationId xmlns:a16="http://schemas.microsoft.com/office/drawing/2014/main" id="{BA29864B-F6BA-6F99-2E04-1F61C725F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740788">
              <a:off x="353542" y="3055184"/>
              <a:ext cx="855047" cy="843544"/>
            </a:xfrm>
            <a:prstGeom prst="rect">
              <a:avLst/>
            </a:prstGeom>
          </p:spPr>
        </p:pic>
      </p:grpSp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5AADA7FE-0B18-44EF-E13D-806F8E951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27" y="927637"/>
            <a:ext cx="1749384" cy="5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6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1991</TotalTime>
  <Words>784</Words>
  <Application>Microsoft Office PowerPoint</Application>
  <PresentationFormat>Personalizado</PresentationFormat>
  <Paragraphs>128</Paragraphs>
  <Slides>27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Calibri</vt:lpstr>
      <vt:lpstr>Swis721 Cn BT</vt:lpstr>
      <vt:lpstr>Wingdings</vt:lpstr>
      <vt:lpstr>Tema de Office</vt:lpstr>
      <vt:lpstr>Presentación de PowerPoint</vt:lpstr>
      <vt:lpstr>Clase 7  Genes de referencia</vt:lpstr>
      <vt:lpstr>Plan de la clase</vt:lpstr>
      <vt:lpstr>Tipos de cuantificación</vt:lpstr>
      <vt:lpstr>RT-PCR Cuantificación absoluta</vt:lpstr>
      <vt:lpstr>Cuantificación absoluta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RT-PCR Cuantificación relativa</vt:lpstr>
      <vt:lpstr>Cuantificación relativa</vt:lpstr>
      <vt:lpstr>¿Qué es un gen de referencia?</vt:lpstr>
      <vt:lpstr>Ejemplo genes de referencia evaluados en plantas</vt:lpstr>
      <vt:lpstr>Variación genes de referencia: estados de desarrollo</vt:lpstr>
      <vt:lpstr>Variación genes de referencia: temperatura</vt:lpstr>
      <vt:lpstr>Presentación de PowerPoint</vt:lpstr>
      <vt:lpstr>Presentación de PowerPoint</vt:lpstr>
      <vt:lpstr>Presentación de PowerPoint</vt:lpstr>
      <vt:lpstr>Presentación de PowerPoint</vt:lpstr>
      <vt:lpstr>Software más usados para escoger un gen de referencia</vt:lpstr>
      <vt:lpstr>NormFinder</vt:lpstr>
      <vt:lpstr>Actividad de aprendizaje </vt:lpstr>
      <vt:lpstr>Resumen de la clase</vt:lpstr>
      <vt:lpstr>Próximas clases</vt:lpstr>
    </vt:vector>
  </TitlesOfParts>
  <Company>Want Ltda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Want Limitada</dc:creator>
  <cp:lastModifiedBy>Debora Torrealba</cp:lastModifiedBy>
  <cp:revision>110</cp:revision>
  <dcterms:created xsi:type="dcterms:W3CDTF">2020-05-19T01:16:00Z</dcterms:created>
  <dcterms:modified xsi:type="dcterms:W3CDTF">2022-10-27T19:37:31Z</dcterms:modified>
</cp:coreProperties>
</file>